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0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17"/>
          <p:cNvCxnSpPr/>
          <p:nvPr/>
        </p:nvCxnSpPr>
        <p:spPr>
          <a:xfrm>
            <a:off x="0" y="2925763"/>
            <a:ext cx="9144000" cy="158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2"/>
          <p:cNvSpPr/>
          <p:nvPr/>
        </p:nvSpPr>
        <p:spPr>
          <a:xfrm>
            <a:off x="2514600" y="2362200"/>
            <a:ext cx="4114800" cy="1127125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anchor="ctr">
            <a:normAutofit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defRPr/>
            </a:pPr>
            <a:endParaRPr lang="en-US" b="1" cap="all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/>
            </a:lvl1pPr>
          </a:lstStyle>
          <a:p>
            <a:pPr>
              <a:defRPr/>
            </a:pPr>
            <a:fld id="{8DCF54A4-EDB2-4799-AAF3-E02C8BDDB09F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8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11CB-4FF1-49B8-8F94-708793021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D40A7-1E81-41F1-A4C0-9B744773D599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5303F-61F7-4436-9479-CC55D555E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8"/>
          <p:cNvCxnSpPr/>
          <p:nvPr/>
        </p:nvCxnSpPr>
        <p:spPr>
          <a:xfrm rot="5400000">
            <a:off x="4267201" y="3429000"/>
            <a:ext cx="6858000" cy="3175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6"/>
          <p:cNvSpPr/>
          <p:nvPr/>
        </p:nvSpPr>
        <p:spPr bwMode="hidden">
          <a:xfrm>
            <a:off x="0" y="0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5285B-7F22-4A4A-B134-00396B63C5D1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95E3-B652-4337-BCD3-2A3FE2C183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BBA53-DD0C-4F39-8934-1499F993D511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B8204-5633-4C4E-8E66-45C40A7FC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3922713"/>
            <a:ext cx="9144000" cy="2935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10"/>
          <p:cNvCxnSpPr/>
          <p:nvPr/>
        </p:nvCxnSpPr>
        <p:spPr>
          <a:xfrm>
            <a:off x="0" y="3921125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1"/>
          <p:cNvSpPr/>
          <p:nvPr/>
        </p:nvSpPr>
        <p:spPr>
          <a:xfrm>
            <a:off x="2514600" y="3368675"/>
            <a:ext cx="4114800" cy="1127125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anchor="ctr">
            <a:normAutofit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defRPr/>
            </a:pPr>
            <a:endParaRPr lang="en-US" b="1" cap="all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bIns="0" anchor="b"/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/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C06DC-8EBC-4524-BFCE-D495F2D024C5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8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6BC0B-912E-49DC-B31B-3DEC4E313C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A5714-3557-4AD1-BCB0-FCF760404903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6264D-284C-4BFF-982A-C8C713CF17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anchor="ctr" anchorCtr="0"/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anchor="ctr" anchorCtr="0"/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6462E-9E41-4A46-BCF1-6A400568CC1E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6A46B-FCAE-46D1-8DFB-F2F701BB82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821BF-C118-486B-85BE-446D2E34D37F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1A222-BB4B-4D3D-A547-33067BD14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24FE9-4B79-4AC6-BC9A-08935ABDDB60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745F6-5D99-45EA-9E1F-485FE6687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tIns="0"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5F4C7-FFA7-44A8-9919-93CC498F71D3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F1B24-CB43-4D27-B539-13DEFF1369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anchor="ctr" anchorCtr="0"/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tIns="0" bIns="0" anchor="ctr" anchorCtr="0"/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86285-8702-48F7-9902-96DEBB87B9DC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5DA35-5E2D-4C46-8983-C93933D2F4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6675"/>
            <a:ext cx="9144000" cy="552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0"/>
            <a:ext cx="8229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05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cap="all" spc="300" baseline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2D1877-6146-4B88-A29A-A9A2C320607B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b="0" cap="all" spc="300" baseline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C1426B-9CA8-42D4-831F-928B9FF7A7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913"/>
            <a:ext cx="9144000" cy="1587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4725"/>
            <a:ext cx="4114800" cy="701675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8" r:id="rId7"/>
    <p:sldLayoutId id="2147483691" r:id="rId8"/>
    <p:sldLayoutId id="2147483690" r:id="rId9"/>
    <p:sldLayoutId id="2147483689" r:id="rId10"/>
    <p:sldLayoutId id="2147483699" r:id="rId11"/>
  </p:sldLayoutIdLst>
  <p:txStyles>
    <p:titleStyle>
      <a:lvl1pPr algn="ctr" rtl="0" eaLnBrk="0" fontAlgn="base" hangingPunct="0">
        <a:spcBef>
          <a:spcPts val="400"/>
        </a:spcBef>
        <a:spcAft>
          <a:spcPct val="0"/>
        </a:spcAft>
        <a:defRPr b="1" kern="1200" cap="all">
          <a:solidFill>
            <a:srgbClr val="404040"/>
          </a:solidFill>
          <a:latin typeface="+mj-lt"/>
          <a:ea typeface="+mj-ea"/>
          <a:cs typeface="Tunga" pitchFamily="2"/>
        </a:defRPr>
      </a:lvl1pPr>
      <a:lvl2pPr algn="ctr" rtl="0" eaLnBrk="0" fontAlgn="base" hangingPunct="0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Constantia" pitchFamily="18" charset="0"/>
          <a:cs typeface="Tunga" pitchFamily="34" charset="0"/>
        </a:defRPr>
      </a:lvl2pPr>
      <a:lvl3pPr algn="ctr" rtl="0" eaLnBrk="0" fontAlgn="base" hangingPunct="0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Constantia" pitchFamily="18" charset="0"/>
          <a:cs typeface="Tunga" pitchFamily="34" charset="0"/>
        </a:defRPr>
      </a:lvl3pPr>
      <a:lvl4pPr algn="ctr" rtl="0" eaLnBrk="0" fontAlgn="base" hangingPunct="0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Constantia" pitchFamily="18" charset="0"/>
          <a:cs typeface="Tunga" pitchFamily="34" charset="0"/>
        </a:defRPr>
      </a:lvl4pPr>
      <a:lvl5pPr algn="ctr" rtl="0" eaLnBrk="0" fontAlgn="base" hangingPunct="0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Constantia" pitchFamily="18" charset="0"/>
          <a:cs typeface="Tunga" pitchFamily="34" charset="0"/>
        </a:defRPr>
      </a:lvl5pPr>
      <a:lvl6pPr marL="457200" algn="ctr" rtl="0" fontAlgn="base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Constantia" pitchFamily="18" charset="0"/>
          <a:cs typeface="Tunga" pitchFamily="34" charset="0"/>
        </a:defRPr>
      </a:lvl6pPr>
      <a:lvl7pPr marL="914400" algn="ctr" rtl="0" fontAlgn="base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Constantia" pitchFamily="18" charset="0"/>
          <a:cs typeface="Tunga" pitchFamily="34" charset="0"/>
        </a:defRPr>
      </a:lvl7pPr>
      <a:lvl8pPr marL="1371600" algn="ctr" rtl="0" fontAlgn="base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Constantia" pitchFamily="18" charset="0"/>
          <a:cs typeface="Tunga" pitchFamily="34" charset="0"/>
        </a:defRPr>
      </a:lvl8pPr>
      <a:lvl9pPr marL="1828800" algn="ctr" rtl="0" fontAlgn="base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Constantia" pitchFamily="18" charset="0"/>
          <a:cs typeface="Tunga" pitchFamily="34" charset="0"/>
        </a:defRPr>
      </a:lvl9pPr>
    </p:titleStyle>
    <p:bodyStyle>
      <a:lvl1pPr algn="ctr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defRPr sz="2000"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algn="ctr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defRPr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algn="ctr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algn="ctr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algn="ctr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defRPr sz="14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stena.ee/external?url=http://www.adidas.com/us/shoes-climacool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4438" y="981075"/>
            <a:ext cx="4114800" cy="7000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0070C0"/>
                </a:solidFill>
              </a:rPr>
              <a:t>Группа № </a:t>
            </a:r>
            <a:r>
              <a:rPr lang="ru-RU" sz="7200" dirty="0" smtClean="0">
                <a:solidFill>
                  <a:srgbClr val="0070C0"/>
                </a:solidFill>
              </a:rPr>
              <a:t>1</a:t>
            </a:r>
            <a:endParaRPr lang="ru-RU" sz="72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268538" y="1844675"/>
            <a:ext cx="4679950" cy="10001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600" b="1" smtClean="0">
                <a:latin typeface="Arial" charset="0"/>
                <a:cs typeface="Aharoni" pitchFamily="2" charset="-79"/>
              </a:rPr>
              <a:t>«</a:t>
            </a:r>
            <a:r>
              <a:rPr lang="ru-RU" sz="3600" b="1" smtClean="0">
                <a:cs typeface="Aharoni" pitchFamily="2" charset="-79"/>
              </a:rPr>
              <a:t>Новое поколение</a:t>
            </a:r>
            <a:r>
              <a:rPr lang="ru-RU" sz="3600" b="1" smtClean="0">
                <a:latin typeface="Arial" charset="0"/>
                <a:cs typeface="Aharoni" pitchFamily="2" charset="-79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84888" y="4797425"/>
            <a:ext cx="2663825" cy="1630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  <a:cs typeface="+mn-cs"/>
              </a:rPr>
              <a:t>        Список группы: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 err="1">
                <a:latin typeface="+mn-lt"/>
                <a:cs typeface="+mn-cs"/>
              </a:rPr>
              <a:t>Авхадиев</a:t>
            </a:r>
            <a:r>
              <a:rPr lang="ru-RU" sz="2000" dirty="0">
                <a:latin typeface="+mn-lt"/>
                <a:cs typeface="+mn-cs"/>
              </a:rPr>
              <a:t> М.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 err="1">
                <a:latin typeface="+mn-lt"/>
                <a:cs typeface="+mn-cs"/>
              </a:rPr>
              <a:t>Галиева</a:t>
            </a:r>
            <a:r>
              <a:rPr lang="ru-RU" sz="2000" dirty="0">
                <a:latin typeface="+mn-lt"/>
                <a:cs typeface="+mn-cs"/>
              </a:rPr>
              <a:t>  Л.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  <a:cs typeface="+mn-cs"/>
              </a:rPr>
              <a:t>Закирова А.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 err="1">
                <a:latin typeface="+mn-lt"/>
                <a:cs typeface="+mn-cs"/>
              </a:rPr>
              <a:t>Зиннатова</a:t>
            </a:r>
            <a:r>
              <a:rPr lang="ru-RU" sz="2000" dirty="0">
                <a:latin typeface="+mn-lt"/>
                <a:cs typeface="+mn-cs"/>
              </a:rPr>
              <a:t>  Л.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70C0"/>
                </a:solidFill>
              </a:rPr>
              <a:t>Образ будущего 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1547813" y="1773238"/>
            <a:ext cx="597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onstantia" pitchFamily="18" charset="0"/>
              </a:rPr>
              <a:t>Продукты питания в виде пластыря</a:t>
            </a:r>
            <a:endParaRPr lang="ru-RU" sz="2400">
              <a:latin typeface="Constantia" pitchFamily="18" charset="0"/>
            </a:endParaRPr>
          </a:p>
        </p:txBody>
      </p:sp>
      <p:sp>
        <p:nvSpPr>
          <p:cNvPr id="14339" name="TextBox 8"/>
          <p:cNvSpPr txBox="1">
            <a:spLocks noChangeArrowheads="1"/>
          </p:cNvSpPr>
          <p:nvPr/>
        </p:nvSpPr>
        <p:spPr bwMode="auto">
          <a:xfrm>
            <a:off x="346075" y="2219325"/>
            <a:ext cx="5284788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>Такой </a:t>
            </a:r>
            <a:r>
              <a:rPr lang="ru-RU" b="1">
                <a:latin typeface="Constantia" pitchFamily="18" charset="0"/>
              </a:rPr>
              <a:t>пищевой пластырь</a:t>
            </a:r>
            <a:r>
              <a:rPr lang="ru-RU">
                <a:latin typeface="Constantia" pitchFamily="18" charset="0"/>
              </a:rPr>
              <a:t> содержит основные питательные вещества и может использоваться военными во время военных кампаний. Сам пластырь имеет микрочип, который способен вычислить потребности каждого человека в питательных веществах, что позволяет ему поставлять </a:t>
            </a:r>
            <a:r>
              <a:rPr lang="ru-RU" b="1">
                <a:latin typeface="Constantia" pitchFamily="18" charset="0"/>
              </a:rPr>
              <a:t>ровно столько веществ, сколько необходимо</a:t>
            </a:r>
            <a:r>
              <a:rPr lang="ru-RU">
                <a:latin typeface="Constantia" pitchFamily="18" charset="0"/>
              </a:rPr>
              <a:t>.</a:t>
            </a:r>
          </a:p>
          <a:p>
            <a:r>
              <a:rPr lang="ru-RU">
                <a:latin typeface="Constantia" pitchFamily="18" charset="0"/>
              </a:rPr>
              <a:t>Хотя пластырь не может быть заменителем привычной нам пищи, исследователи надеются, что он позволит военным лучше себя чувствовать и справляться с заданиями, если они например, какое-то время </a:t>
            </a:r>
            <a:r>
              <a:rPr lang="ru-RU" b="1">
                <a:latin typeface="Constantia" pitchFamily="18" charset="0"/>
              </a:rPr>
              <a:t>вынуждены обходиться без пищи</a:t>
            </a:r>
            <a:r>
              <a:rPr lang="ru-RU">
                <a:latin typeface="Constantia" pitchFamily="18" charset="0"/>
              </a:rPr>
              <a:t>.</a:t>
            </a:r>
          </a:p>
          <a:p>
            <a:r>
              <a:rPr lang="ru-RU">
                <a:latin typeface="Constantia" pitchFamily="18" charset="0"/>
              </a:rPr>
              <a:t/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  <a:p>
            <a:r>
              <a:rPr lang="ru-RU">
                <a:latin typeface="Constantia" pitchFamily="18" charset="0"/>
              </a:rPr>
              <a:t/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</p:txBody>
      </p:sp>
      <p:pic>
        <p:nvPicPr>
          <p:cNvPr id="14340" name="Рисунок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38788" y="2708275"/>
            <a:ext cx="3605212" cy="30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Одежда будущего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0" y="2565400"/>
            <a:ext cx="46101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nstantia" pitchFamily="18" charset="0"/>
              </a:rPr>
              <a:t>   Технология Adidas, которая применяется уже сейчас, — это Climacool. Она способствует циркуляции воздуха и выведению пота. За счёт «дышащих» материалов пот впитывается в одежду и затем выводится на поверхность ткани для испарения. Компания внедряет эту технологию в те предметы одежды, которые соприкасаются с самыми потными зонами нашего тела, то есть в </a:t>
            </a:r>
            <a:r>
              <a:rPr lang="ru-RU" sz="1600">
                <a:latin typeface="Constantia" pitchFamily="18" charset="0"/>
                <a:hlinkClick r:id="rId2"/>
              </a:rPr>
              <a:t>футболки, кроссовки, майки.</a:t>
            </a:r>
            <a:endParaRPr lang="ru-RU" sz="1600">
              <a:latin typeface="Constantia" pitchFamily="18" charset="0"/>
            </a:endParaRPr>
          </a:p>
        </p:txBody>
      </p:sp>
      <p:pic>
        <p:nvPicPr>
          <p:cNvPr id="15363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0100" y="1889125"/>
            <a:ext cx="4368800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975" y="260350"/>
            <a:ext cx="4114800" cy="7016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70C0"/>
                </a:solidFill>
              </a:rPr>
              <a:t>Атлас профессий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109538" y="1341438"/>
            <a:ext cx="6191250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nstantia" pitchFamily="18" charset="0"/>
              </a:rPr>
              <a:t>     Несмотря на активное внедрение машин и роботов в жизнь современного человека. </a:t>
            </a:r>
            <a:r>
              <a:rPr lang="ru-RU" sz="1600"/>
              <a:t>Но </a:t>
            </a:r>
            <a:r>
              <a:rPr lang="ru-RU" sz="1600">
                <a:latin typeface="Constantia" pitchFamily="18" charset="0"/>
              </a:rPr>
              <a:t>физическая сила, здоровье и выносливость, высокий уровень интеллекта , широкий кругозор и через десятки лет будут цениться не меньше , чем сейчас . А чтобы не оказаться обладателем непопулярной профессии , необходимо заниматься самообразованием. Уже сегодня известны профессии будущего . </a:t>
            </a:r>
          </a:p>
          <a:p>
            <a:r>
              <a:rPr lang="ru-RU" sz="1600">
                <a:latin typeface="Constantia" pitchFamily="18" charset="0"/>
              </a:rPr>
              <a:t>   Особенно мне понравилась профессия  </a:t>
            </a:r>
            <a:r>
              <a:rPr lang="ru-RU" sz="1600" u="sng">
                <a:latin typeface="Constantia" pitchFamily="18" charset="0"/>
              </a:rPr>
              <a:t>эксперт по здоровой одежде.  </a:t>
            </a:r>
            <a:r>
              <a:rPr lang="ru-RU" sz="1600">
                <a:latin typeface="Constantia" pitchFamily="18" charset="0"/>
              </a:rPr>
              <a:t>Это специалист, который занимается контролем производства одежды с целебными свойствами- например, тканей с обеззараживающей пропиткой. Профессия получит широкое распространение</a:t>
            </a:r>
            <a:r>
              <a:rPr lang="ru-RU" sz="1600"/>
              <a:t> </a:t>
            </a:r>
            <a:r>
              <a:rPr lang="ru-RU" sz="1600">
                <a:latin typeface="Constantia" pitchFamily="18" charset="0"/>
              </a:rPr>
              <a:t>, так как требования к одежде будут возрастать. Она должна быть удобной и экологической. Профессия появится до </a:t>
            </a:r>
            <a:r>
              <a:rPr lang="ru-RU" sz="1600"/>
              <a:t>2020 </a:t>
            </a:r>
            <a:r>
              <a:rPr lang="ru-RU" sz="1600">
                <a:latin typeface="Constantia" pitchFamily="18" charset="0"/>
              </a:rPr>
              <a:t>года. </a:t>
            </a:r>
            <a:r>
              <a:rPr lang="ru-RU" sz="1600"/>
              <a:t> </a:t>
            </a:r>
            <a:r>
              <a:rPr lang="ru-RU" sz="1600">
                <a:latin typeface="Constantia" pitchFamily="18" charset="0"/>
              </a:rPr>
              <a:t>Для </a:t>
            </a:r>
            <a:r>
              <a:rPr lang="ru-RU" sz="1600"/>
              <a:t>овладения </a:t>
            </a:r>
            <a:r>
              <a:rPr lang="ru-RU" sz="1600">
                <a:latin typeface="Constantia" pitchFamily="18" charset="0"/>
              </a:rPr>
              <a:t>этой професси</a:t>
            </a:r>
            <a:r>
              <a:rPr lang="ru-RU" sz="1600"/>
              <a:t>ей </a:t>
            </a:r>
            <a:r>
              <a:rPr lang="ru-RU" sz="1600">
                <a:latin typeface="Constantia" pitchFamily="18" charset="0"/>
              </a:rPr>
              <a:t> надо знать </a:t>
            </a:r>
            <a:r>
              <a:rPr lang="ru-RU" sz="1600"/>
              <a:t>такие предметы, как </a:t>
            </a:r>
            <a:r>
              <a:rPr lang="ru-RU" sz="1600">
                <a:latin typeface="Constantia" pitchFamily="18" charset="0"/>
              </a:rPr>
              <a:t>биологи</a:t>
            </a:r>
            <a:r>
              <a:rPr lang="ru-RU" sz="1600"/>
              <a:t>я</a:t>
            </a:r>
            <a:r>
              <a:rPr lang="ru-RU" sz="1600">
                <a:latin typeface="Constantia" pitchFamily="18" charset="0"/>
              </a:rPr>
              <a:t> и хими</a:t>
            </a:r>
            <a:r>
              <a:rPr lang="ru-RU" sz="1600"/>
              <a:t>я</a:t>
            </a:r>
            <a:r>
              <a:rPr lang="ru-RU" sz="1600">
                <a:latin typeface="Constantia" pitchFamily="18" charset="0"/>
              </a:rPr>
              <a:t>.</a:t>
            </a:r>
          </a:p>
          <a:p>
            <a:r>
              <a:rPr lang="ru-RU" sz="1400">
                <a:latin typeface="Constantia" pitchFamily="18" charset="0"/>
              </a:rPr>
              <a:t/>
            </a:r>
            <a:br>
              <a:rPr lang="ru-RU" sz="1400">
                <a:latin typeface="Constantia" pitchFamily="18" charset="0"/>
              </a:rPr>
            </a:br>
            <a:endParaRPr lang="ru-RU" sz="1400">
              <a:latin typeface="Constantia" pitchFamily="18" charset="0"/>
            </a:endParaRPr>
          </a:p>
          <a:p>
            <a:endParaRPr lang="ru-RU" sz="1400">
              <a:latin typeface="Constantia" pitchFamily="18" charset="0"/>
            </a:endParaRPr>
          </a:p>
          <a:p>
            <a:endParaRPr lang="ru-RU" sz="1400">
              <a:latin typeface="Constantia" pitchFamily="18" charset="0"/>
            </a:endParaRPr>
          </a:p>
        </p:txBody>
      </p:sp>
      <p:pic>
        <p:nvPicPr>
          <p:cNvPr id="1638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1557338"/>
            <a:ext cx="2649537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732240" y="2383433"/>
            <a:ext cx="2095500" cy="3238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Книги и фильмы о будущем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1979613" y="1844675"/>
            <a:ext cx="51847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           «Земля Будущего»</a:t>
            </a:r>
          </a:p>
          <a:p>
            <a:r>
              <a:rPr lang="ru-RU">
                <a:latin typeface="Constantia" pitchFamily="18" charset="0"/>
              </a:rPr>
              <a:t/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468313" y="2708275"/>
            <a:ext cx="5688012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>Настоящее и будущее Земли и человечества» (первоначальное название: «Настоящее и будущее человечества») — небольшая научно-популярная книжная серия, выпуск которой был начат издательством«Наука» (Москва) в</a:t>
            </a:r>
            <a:r>
              <a:rPr lang="ru-RU"/>
              <a:t> 1972 </a:t>
            </a:r>
            <a:r>
              <a:rPr lang="ru-RU">
                <a:latin typeface="Constantia" pitchFamily="18" charset="0"/>
              </a:rPr>
              <a:t>году (была выделена из состава «Серии научно-популярных изданий» Академии наук СССР). В </a:t>
            </a:r>
            <a:r>
              <a:rPr lang="ru-RU"/>
              <a:t>1975 </a:t>
            </a:r>
            <a:r>
              <a:rPr lang="ru-RU">
                <a:latin typeface="Constantia" pitchFamily="18" charset="0"/>
              </a:rPr>
              <a:t>преобразована в серию «Человек и окружающая среда», выпуск которой продолжался до </a:t>
            </a:r>
            <a:r>
              <a:rPr lang="ru-RU"/>
              <a:t>1993</a:t>
            </a:r>
            <a:r>
              <a:rPr lang="ru-RU">
                <a:latin typeface="Constantia" pitchFamily="18" charset="0"/>
              </a:rPr>
              <a:t> (массовыми тиражами вышло более ста изданий в Москве, Ленинграде и Новосибирске).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0070C0"/>
                </a:solidFill>
              </a:rPr>
              <a:t>Вопросы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395288" y="2205038"/>
            <a:ext cx="813752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>1. Учёные считают, что на марсе можно жить. Как вы думаете это правда?</a:t>
            </a:r>
          </a:p>
          <a:p>
            <a:r>
              <a:rPr lang="ru-RU">
                <a:latin typeface="Constantia" pitchFamily="18" charset="0"/>
              </a:rPr>
              <a:t>2. Как вы считаете, если человечество через </a:t>
            </a:r>
            <a:r>
              <a:rPr lang="ru-RU"/>
              <a:t>20-30 </a:t>
            </a:r>
            <a:r>
              <a:rPr lang="ru-RU">
                <a:latin typeface="Constantia" pitchFamily="18" charset="0"/>
              </a:rPr>
              <a:t>лет будет жить на марсе, какая будет его жизнь?</a:t>
            </a:r>
          </a:p>
          <a:p>
            <a:r>
              <a:rPr lang="ru-RU">
                <a:latin typeface="Constantia" pitchFamily="18" charset="0"/>
              </a:rPr>
              <a:t>3. Поместится ли на этой планете всё человечество или нет?</a:t>
            </a:r>
          </a:p>
          <a:p>
            <a:r>
              <a:rPr lang="ru-RU">
                <a:latin typeface="Constantia" pitchFamily="18" charset="0"/>
              </a:rPr>
              <a:t>4. Как вы думаете, будут ли на марсе сажать пшеницу и другие зерновые культуры?</a:t>
            </a:r>
          </a:p>
          <a:p>
            <a:r>
              <a:rPr lang="ru-RU">
                <a:latin typeface="Constantia" pitchFamily="18" charset="0"/>
              </a:rPr>
              <a:t>5. Если человечество через 20-30 лет заселит марс, то что станет с землёй?</a:t>
            </a:r>
          </a:p>
          <a:p>
            <a:r>
              <a:rPr lang="ru-RU">
                <a:latin typeface="Constantia" pitchFamily="18" charset="0"/>
              </a:rPr>
              <a:t>    Я думаю, что на марсе можно будет жить. Но жизнь будет другой. По моему мнению не все будут жить на этой планете. Половина человечества останется на земле. Я думаю, что учёные придумают новые культуры.</a:t>
            </a:r>
          </a:p>
          <a:p>
            <a:r>
              <a:rPr lang="ru-RU">
                <a:latin typeface="Constantia" pitchFamily="18" charset="0"/>
              </a:rPr>
              <a:t>     Я обратилась с этими вопросами </a:t>
            </a:r>
            <a:r>
              <a:rPr lang="ru-RU"/>
              <a:t>к </a:t>
            </a:r>
            <a:r>
              <a:rPr lang="ru-RU">
                <a:latin typeface="Constantia" pitchFamily="18" charset="0"/>
              </a:rPr>
              <a:t>взрослым. Они ответили так. Папа сказал, что если люди переселятся на марс, то их жизнь станет длинной. Мама ответила, что на марсе нет жизни. А сестра подтвердила, что на марсе есть жизнь и люди смогут  там жить счастливо.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660232" y="-8317"/>
            <a:ext cx="2483767" cy="2213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63" y="476250"/>
            <a:ext cx="288607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2"/>
          <p:cNvSpPr txBox="1">
            <a:spLocks noChangeArrowheads="1"/>
          </p:cNvSpPr>
          <p:nvPr/>
        </p:nvSpPr>
        <p:spPr bwMode="auto">
          <a:xfrm>
            <a:off x="827088" y="1916113"/>
            <a:ext cx="7705725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>
                <a:latin typeface="Constantia" pitchFamily="18" charset="0"/>
              </a:rPr>
              <a:t>                                             </a:t>
            </a:r>
          </a:p>
          <a:p>
            <a:endParaRPr lang="ru-RU" sz="4800">
              <a:latin typeface="Constantia" pitchFamily="18" charset="0"/>
            </a:endParaRPr>
          </a:p>
          <a:p>
            <a:r>
              <a:rPr lang="ru-RU" sz="4800">
                <a:latin typeface="Constantia" pitchFamily="18" charset="0"/>
              </a:rPr>
              <a:t>   Спасибо за внимание!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ackTie">
    <a:dk1>
      <a:srgbClr val="000000"/>
    </a:dk1>
    <a:lt1>
      <a:srgbClr val="FFFFFF"/>
    </a:lt1>
    <a:dk2>
      <a:srgbClr val="46464A"/>
    </a:dk2>
    <a:lt2>
      <a:srgbClr val="E3DCCF"/>
    </a:lt2>
    <a:accent1>
      <a:srgbClr val="6F6F74"/>
    </a:accent1>
    <a:accent2>
      <a:srgbClr val="A7B789"/>
    </a:accent2>
    <a:accent3>
      <a:srgbClr val="BEAE98"/>
    </a:accent3>
    <a:accent4>
      <a:srgbClr val="92A9B9"/>
    </a:accent4>
    <a:accent5>
      <a:srgbClr val="9C8265"/>
    </a:accent5>
    <a:accent6>
      <a:srgbClr val="8D6974"/>
    </a:accent6>
    <a:hlink>
      <a:srgbClr val="67AABF"/>
    </a:hlink>
    <a:folHlink>
      <a:srgbClr val="B1B5A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335</TotalTime>
  <Words>466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7</vt:i4>
      </vt:variant>
    </vt:vector>
  </HeadingPairs>
  <TitlesOfParts>
    <vt:vector size="19" baseType="lpstr">
      <vt:lpstr>Arial</vt:lpstr>
      <vt:lpstr>Constantia</vt:lpstr>
      <vt:lpstr>Tunga</vt:lpstr>
      <vt:lpstr>Tahoma</vt:lpstr>
      <vt:lpstr>Calibri</vt:lpstr>
      <vt:lpstr>Garamond</vt:lpstr>
      <vt:lpstr>Aharoni</vt:lpstr>
      <vt:lpstr>BlackTie</vt:lpstr>
      <vt:lpstr>BlackTie</vt:lpstr>
      <vt:lpstr>BlackTie</vt:lpstr>
      <vt:lpstr>BlackTie</vt:lpstr>
      <vt:lpstr>BlackTie</vt:lpstr>
      <vt:lpstr>ГРУППА № 1</vt:lpstr>
      <vt:lpstr>ОБРАЗ БУДУЩЕГО </vt:lpstr>
      <vt:lpstr>ОДЕЖДА БУДУЩЕГО </vt:lpstr>
      <vt:lpstr>АТЛАС ПРОФЕССИЙ</vt:lpstr>
      <vt:lpstr>КНИГИ И ФИЛЬМЫ О БУДУЩЕМ</vt:lpstr>
      <vt:lpstr>ВОПРОСЫ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№ 1</dc:title>
  <dc:creator>1</dc:creator>
  <cp:lastModifiedBy>Чулпан</cp:lastModifiedBy>
  <cp:revision>21</cp:revision>
  <dcterms:created xsi:type="dcterms:W3CDTF">2017-12-07T00:34:50Z</dcterms:created>
  <dcterms:modified xsi:type="dcterms:W3CDTF">2017-12-12T04:55:49Z</dcterms:modified>
</cp:coreProperties>
</file>